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76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79" r:id="rId12"/>
    <p:sldId id="280" r:id="rId13"/>
    <p:sldId id="282" r:id="rId14"/>
    <p:sldId id="283" r:id="rId15"/>
    <p:sldId id="284" r:id="rId16"/>
    <p:sldId id="281" r:id="rId17"/>
    <p:sldId id="285" r:id="rId18"/>
    <p:sldId id="286" r:id="rId19"/>
    <p:sldId id="28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udit\&#1056;&#1072;&#1073;&#1086;&#1095;&#1080;&#1081;%20&#1089;&#1090;&#1086;&#1083;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udit\&#1056;&#1072;&#1073;&#1086;&#1095;&#1080;&#1081;%20&#1089;&#1090;&#1086;&#1083;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_Slobojan\Documents\slobozhan\&#1043;&#1072;&#1083;&#1091;&#1079;&#1077;&#1074;&#1080;&#1081;%20&#1084;&#1086;&#1085;&#1110;&#1090;&#1086;&#1088;&#1080;&#1085;&#1075;\&#1057;&#1090;&#1072;&#1085;%20&#1052;&#1057;%202014\&#1044;&#1110;&#1072;&#1075;&#1088;&#1072;&#1084;&#1080;%20&#1076;&#1086;%20&#1057;&#1052;-1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_Slobojan\Documents\slobozhan\&#1043;&#1072;&#1083;&#1091;&#1079;&#1077;&#1074;&#1080;&#1081;%20&#1084;&#1086;&#1085;&#1110;&#1090;&#1086;&#1088;&#1080;&#1085;&#1075;\&#1057;&#1090;&#1072;&#1085;%20&#1052;&#1057;%202014\&#1044;&#1110;&#1072;&#1075;&#1088;&#1072;&#1084;&#1080;%20&#1076;&#1086;%20&#1057;&#1052;-1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uk-UA"/>
              </a:p>
            </c:txPr>
            <c:showVal val="1"/>
          </c:dLbls>
          <c:cat>
            <c:strRef>
              <c:f>Лист2!$A$2:$A$7</c:f>
              <c:strCache>
                <c:ptCount val="6"/>
                <c:pt idx="0">
                  <c:v>Державне управління</c:v>
                </c:pt>
                <c:pt idx="1">
                  <c:v>Фізкульутра та спорт</c:v>
                </c:pt>
                <c:pt idx="2">
                  <c:v>Соціальний захихст</c:v>
                </c:pt>
                <c:pt idx="3">
                  <c:v>Охорона здоров я</c:v>
                </c:pt>
                <c:pt idx="4">
                  <c:v>Освіта</c:v>
                </c:pt>
                <c:pt idx="5">
                  <c:v>Культура і мистецтво</c:v>
                </c:pt>
              </c:strCache>
            </c:strRef>
          </c:cat>
          <c:val>
            <c:numRef>
              <c:f>Лист2!$B$2:$B$7</c:f>
              <c:numCache>
                <c:formatCode>General</c:formatCode>
                <c:ptCount val="6"/>
                <c:pt idx="0">
                  <c:v>44.6</c:v>
                </c:pt>
                <c:pt idx="1">
                  <c:v>49</c:v>
                </c:pt>
                <c:pt idx="2">
                  <c:v>74.900000000000006</c:v>
                </c:pt>
                <c:pt idx="3">
                  <c:v>82.9</c:v>
                </c:pt>
                <c:pt idx="4">
                  <c:v>89.1</c:v>
                </c:pt>
                <c:pt idx="5">
                  <c:v>92.1</c:v>
                </c:pt>
              </c:numCache>
            </c:numRef>
          </c:val>
        </c:ser>
        <c:axId val="54211712"/>
        <c:axId val="54213248"/>
      </c:barChart>
      <c:catAx>
        <c:axId val="54211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uk-UA"/>
          </a:p>
        </c:txPr>
        <c:crossAx val="54213248"/>
        <c:crosses val="autoZero"/>
        <c:auto val="1"/>
        <c:lblAlgn val="ctr"/>
        <c:lblOffset val="100"/>
      </c:catAx>
      <c:valAx>
        <c:axId val="54213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uk-UA"/>
          </a:p>
        </c:txPr>
        <c:crossAx val="5421171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uk-UA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26.3</c:v>
                </c:pt>
                <c:pt idx="1">
                  <c:v>25.6</c:v>
                </c:pt>
                <c:pt idx="2">
                  <c:v>33.4</c:v>
                </c:pt>
                <c:pt idx="3">
                  <c:v>37.4</c:v>
                </c:pt>
                <c:pt idx="4">
                  <c:v>38.700000000000003</c:v>
                </c:pt>
                <c:pt idx="5">
                  <c:v>38.4</c:v>
                </c:pt>
              </c:numCache>
            </c:numRef>
          </c:val>
        </c:ser>
        <c:axId val="55392896"/>
        <c:axId val="55398784"/>
      </c:barChart>
      <c:catAx>
        <c:axId val="55392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uk-UA"/>
          </a:p>
        </c:txPr>
        <c:crossAx val="55398784"/>
        <c:crosses val="autoZero"/>
        <c:auto val="1"/>
        <c:lblAlgn val="ctr"/>
        <c:lblOffset val="100"/>
      </c:catAx>
      <c:valAx>
        <c:axId val="55398784"/>
        <c:scaling>
          <c:orientation val="minMax"/>
        </c:scaling>
        <c:axPos val="l"/>
        <c:majorGridlines/>
        <c:numFmt formatCode="General" sourceLinked="1"/>
        <c:tickLblPos val="nextTo"/>
        <c:crossAx val="5539289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lineChart>
        <c:grouping val="standard"/>
        <c:ser>
          <c:idx val="0"/>
          <c:order val="0"/>
          <c:tx>
            <c:v>Дані опитування АМУ</c:v>
          </c:tx>
          <c:spPr>
            <a:ln w="57150"/>
          </c:spPr>
          <c:marker>
            <c:symbol val="none"/>
          </c:marker>
          <c:dLbls>
            <c:dLbl>
              <c:idx val="0"/>
              <c:layout>
                <c:manualLayout>
                  <c:x val="-1.5896671634376563E-2"/>
                  <c:y val="4.2462845010615723E-2"/>
                </c:manualLayout>
              </c:layout>
              <c:showVal val="1"/>
            </c:dLbl>
            <c:dLbl>
              <c:idx val="1"/>
              <c:layout>
                <c:manualLayout>
                  <c:x val="-2.3845007451564919E-2"/>
                  <c:y val="-5.0955414012738974E-2"/>
                </c:manualLayout>
              </c:layout>
              <c:showVal val="1"/>
            </c:dLbl>
            <c:dLbl>
              <c:idx val="2"/>
              <c:layout>
                <c:manualLayout>
                  <c:x val="-1.5896671634376483E-2"/>
                  <c:y val="2.5477707006369536E-2"/>
                </c:manualLayout>
              </c:layout>
              <c:showVal val="1"/>
            </c:dLbl>
            <c:dLbl>
              <c:idx val="3"/>
              <c:layout>
                <c:manualLayout>
                  <c:x val="-1.7883755588673621E-2"/>
                  <c:y val="3.821656050955415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uk-UA"/>
              </a:p>
            </c:txPr>
            <c:showVal val="1"/>
          </c:dLbls>
          <c:cat>
            <c:strRef>
              <c:f>казна!$B$16:$B$22</c:f>
              <c:strCache>
                <c:ptCount val="7"/>
                <c:pt idx="0">
                  <c:v>1 жовтня 2012</c:v>
                </c:pt>
                <c:pt idx="1">
                  <c:v>1 січня 2013</c:v>
                </c:pt>
                <c:pt idx="2">
                  <c:v>1 травня 2013</c:v>
                </c:pt>
                <c:pt idx="3">
                  <c:v>1 червня 2013</c:v>
                </c:pt>
                <c:pt idx="4">
                  <c:v>1 жовтня 2013</c:v>
                </c:pt>
                <c:pt idx="5">
                  <c:v>1 січня 2014</c:v>
                </c:pt>
                <c:pt idx="6">
                  <c:v>1 жовтня 2014</c:v>
                </c:pt>
              </c:strCache>
            </c:strRef>
          </c:cat>
          <c:val>
            <c:numRef>
              <c:f>казна!$C$16:$C$22</c:f>
              <c:numCache>
                <c:formatCode>#,##0.0</c:formatCode>
                <c:ptCount val="7"/>
                <c:pt idx="0">
                  <c:v>0.64179679000000012</c:v>
                </c:pt>
                <c:pt idx="1">
                  <c:v>1.5629923600000002</c:v>
                </c:pt>
                <c:pt idx="2">
                  <c:v>0.51470251999999994</c:v>
                </c:pt>
                <c:pt idx="3">
                  <c:v>0.58217209999999986</c:v>
                </c:pt>
                <c:pt idx="4">
                  <c:v>1.5517921999999997</c:v>
                </c:pt>
                <c:pt idx="5" formatCode="General">
                  <c:v>1.7</c:v>
                </c:pt>
                <c:pt idx="6" formatCode="General">
                  <c:v>0.30000000000000004</c:v>
                </c:pt>
              </c:numCache>
            </c:numRef>
          </c:val>
        </c:ser>
        <c:ser>
          <c:idx val="1"/>
          <c:order val="1"/>
          <c:tx>
            <c:v>Дані після екстраполяції</c:v>
          </c:tx>
          <c:spPr>
            <a:ln w="57150">
              <a:prstDash val="dash"/>
            </a:ln>
          </c:spPr>
          <c:marker>
            <c:symbol val="none"/>
          </c:marker>
          <c:dLbls>
            <c:dLbl>
              <c:idx val="1"/>
              <c:spPr>
                <a:ln>
                  <a:prstDash val="solid"/>
                </a:ln>
              </c:spPr>
              <c:txPr>
                <a:bodyPr/>
                <a:lstStyle/>
                <a:p>
                  <a:pPr>
                    <a:defRPr sz="1400" b="1"/>
                  </a:pPr>
                  <a:endParaRPr lang="uk-UA"/>
                </a:p>
              </c:txPr>
            </c:dLbl>
            <c:dLbl>
              <c:idx val="2"/>
              <c:layout>
                <c:manualLayout>
                  <c:x val="-7.9483358171882033E-3"/>
                  <c:y val="-3.821656050955415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uk-UA"/>
              </a:p>
            </c:txPr>
            <c:showVal val="1"/>
          </c:dLbls>
          <c:cat>
            <c:strRef>
              <c:f>казна!$B$16:$B$22</c:f>
              <c:strCache>
                <c:ptCount val="7"/>
                <c:pt idx="0">
                  <c:v>1 жовтня 2012</c:v>
                </c:pt>
                <c:pt idx="1">
                  <c:v>1 січня 2013</c:v>
                </c:pt>
                <c:pt idx="2">
                  <c:v>1 травня 2013</c:v>
                </c:pt>
                <c:pt idx="3">
                  <c:v>1 червня 2013</c:v>
                </c:pt>
                <c:pt idx="4">
                  <c:v>1 жовтня 2013</c:v>
                </c:pt>
                <c:pt idx="5">
                  <c:v>1 січня 2014</c:v>
                </c:pt>
                <c:pt idx="6">
                  <c:v>1 жовтня 2014</c:v>
                </c:pt>
              </c:strCache>
            </c:strRef>
          </c:cat>
          <c:val>
            <c:numRef>
              <c:f>казна!$D$16:$D$22</c:f>
              <c:numCache>
                <c:formatCode>#,##0.0</c:formatCode>
                <c:ptCount val="7"/>
                <c:pt idx="0">
                  <c:v>2.9384745591735535</c:v>
                </c:pt>
                <c:pt idx="1">
                  <c:v>6.1411189180141852</c:v>
                </c:pt>
                <c:pt idx="2">
                  <c:v>2.0223063551773057</c:v>
                </c:pt>
                <c:pt idx="3">
                  <c:v>2.3203118230215831</c:v>
                </c:pt>
                <c:pt idx="4">
                  <c:v>6.1848408546762572</c:v>
                </c:pt>
                <c:pt idx="5" formatCode="General">
                  <c:v>6.6</c:v>
                </c:pt>
                <c:pt idx="6" formatCode="General">
                  <c:v>1.2</c:v>
                </c:pt>
              </c:numCache>
            </c:numRef>
          </c:val>
        </c:ser>
        <c:marker val="1"/>
        <c:axId val="55445376"/>
        <c:axId val="55446912"/>
      </c:lineChart>
      <c:catAx>
        <c:axId val="55445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55446912"/>
        <c:crosses val="autoZero"/>
        <c:auto val="1"/>
        <c:lblAlgn val="ctr"/>
        <c:lblOffset val="100"/>
      </c:catAx>
      <c:valAx>
        <c:axId val="554469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uk-UA" sz="1400"/>
                  <a:t>млрд.грн.</a:t>
                </a:r>
              </a:p>
            </c:rich>
          </c:tx>
          <c:layout/>
        </c:title>
        <c:numFmt formatCode="#,##0.0" sourceLinked="1"/>
        <c:tickLblPos val="nextTo"/>
        <c:crossAx val="554453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uk-UA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'Дотаційність тільки %'!$B$5</c:f>
              <c:strCache>
                <c:ptCount val="1"/>
                <c:pt idx="0">
                  <c:v>Дотаційні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Val val="1"/>
          </c:dLbls>
          <c:cat>
            <c:strRef>
              <c:f>'Дотаційність тільки %'!$C$4:$D$4</c:f>
              <c:strCache>
                <c:ptCount val="2"/>
                <c:pt idx="0">
                  <c:v>2014 рік</c:v>
                </c:pt>
                <c:pt idx="1">
                  <c:v>2015 рік</c:v>
                </c:pt>
              </c:strCache>
            </c:strRef>
          </c:cat>
          <c:val>
            <c:numRef>
              <c:f>'Дотаційність тільки %'!$C$5:$D$5</c:f>
              <c:numCache>
                <c:formatCode>General</c:formatCode>
                <c:ptCount val="2"/>
                <c:pt idx="0">
                  <c:v>96.3</c:v>
                </c:pt>
                <c:pt idx="1">
                  <c:v>74.599999999999994</c:v>
                </c:pt>
              </c:numCache>
            </c:numRef>
          </c:val>
        </c:ser>
        <c:ser>
          <c:idx val="1"/>
          <c:order val="1"/>
          <c:tx>
            <c:strRef>
              <c:f>'Дотаційність тільки %'!$B$6</c:f>
              <c:strCache>
                <c:ptCount val="1"/>
                <c:pt idx="0">
                  <c:v>Донори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Val val="1"/>
          </c:dLbls>
          <c:cat>
            <c:strRef>
              <c:f>'Дотаційність тільки %'!$C$4:$D$4</c:f>
              <c:strCache>
                <c:ptCount val="2"/>
                <c:pt idx="0">
                  <c:v>2014 рік</c:v>
                </c:pt>
                <c:pt idx="1">
                  <c:v>2015 рік</c:v>
                </c:pt>
              </c:strCache>
            </c:strRef>
          </c:cat>
          <c:val>
            <c:numRef>
              <c:f>'Дотаційність тільки %'!$C$6:$D$6</c:f>
              <c:numCache>
                <c:formatCode>General</c:formatCode>
                <c:ptCount val="2"/>
                <c:pt idx="0">
                  <c:v>3.7</c:v>
                </c:pt>
                <c:pt idx="1">
                  <c:v>15.2</c:v>
                </c:pt>
              </c:numCache>
            </c:numRef>
          </c:val>
        </c:ser>
        <c:ser>
          <c:idx val="2"/>
          <c:order val="2"/>
          <c:tx>
            <c:strRef>
              <c:f>'Дотаційність тільки %'!$B$7</c:f>
              <c:strCache>
                <c:ptCount val="1"/>
                <c:pt idx="0">
                  <c:v>Збалансовані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uk-UA"/>
              </a:p>
            </c:txPr>
            <c:showVal val="1"/>
          </c:dLbls>
          <c:cat>
            <c:strRef>
              <c:f>'Дотаційність тільки %'!$C$4:$D$4</c:f>
              <c:strCache>
                <c:ptCount val="2"/>
                <c:pt idx="0">
                  <c:v>2014 рік</c:v>
                </c:pt>
                <c:pt idx="1">
                  <c:v>2015 рік</c:v>
                </c:pt>
              </c:strCache>
            </c:strRef>
          </c:cat>
          <c:val>
            <c:numRef>
              <c:f>'Дотаційність тільки %'!$C$7:$D$7</c:f>
              <c:numCache>
                <c:formatCode>General</c:formatCode>
                <c:ptCount val="2"/>
                <c:pt idx="1">
                  <c:v>10.200000000000001</c:v>
                </c:pt>
              </c:numCache>
            </c:numRef>
          </c:val>
        </c:ser>
        <c:axId val="56573952"/>
        <c:axId val="56575488"/>
      </c:barChart>
      <c:catAx>
        <c:axId val="5657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uk-UA"/>
          </a:p>
        </c:txPr>
        <c:crossAx val="56575488"/>
        <c:crosses val="autoZero"/>
        <c:auto val="1"/>
        <c:lblAlgn val="ctr"/>
        <c:lblOffset val="100"/>
      </c:catAx>
      <c:valAx>
        <c:axId val="56575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uk-UA"/>
          </a:p>
        </c:txPr>
        <c:crossAx val="565739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/>
          </a:pPr>
          <a:endParaRPr lang="uk-UA"/>
        </a:p>
      </c:tx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A3A37-9E22-41E7-8343-33ED936F87E1}" type="datetimeFigureOut">
              <a:rPr lang="uk-UA" smtClean="0"/>
              <a:pPr/>
              <a:t>03.04.2015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3EDEE-CB59-4303-B786-59A65BD13BC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A644A0-027A-40B8-AC42-A0A655837355}" type="slidenum">
              <a:rPr lang="uk-UA" smtClean="0"/>
              <a:pPr/>
              <a:t>16</a:t>
            </a:fld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Бюджетна децентралізація: </a:t>
            </a:r>
            <a:r>
              <a:rPr lang="uk-UA" sz="3100" b="1" dirty="0" smtClean="0"/>
              <a:t>здобутки та перспективи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7016824" cy="1800200"/>
          </a:xfrm>
        </p:spPr>
        <p:txBody>
          <a:bodyPr>
            <a:noAutofit/>
          </a:bodyPr>
          <a:lstStyle/>
          <a:p>
            <a:pPr algn="r"/>
            <a:r>
              <a:rPr lang="uk-UA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Олександр  Слобожан</a:t>
            </a:r>
          </a:p>
          <a:p>
            <a:pPr algn="r"/>
            <a:r>
              <a:rPr lang="uk-UA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Заступник Виконавчого директора Асоціації міст України</a:t>
            </a:r>
          </a:p>
          <a:p>
            <a:pPr algn="r"/>
            <a:r>
              <a:rPr lang="uk-UA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кандидат наук з державного управління</a:t>
            </a:r>
          </a:p>
        </p:txBody>
      </p:sp>
      <p:pic>
        <p:nvPicPr>
          <p:cNvPr id="5" name="Рисунок 4" descr="mon1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just"/>
            <a:r>
              <a:rPr lang="uk-UA" b="1" dirty="0"/>
              <a:t>8</a:t>
            </a:r>
            <a:r>
              <a:rPr lang="uk-UA" b="1" dirty="0" smtClean="0"/>
              <a:t>. Органи місцевого самоврядування позбавлені можливості залучати дешеві фінансові ресурси від іноземних кредиторів, оскільки: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а) закріплені чинним законодавством механізми отримання місцевих запозичень та надання місцевих гарантій сильно забюрократизовані;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б) обмежено право на участь в таких операціях населені пункти в яких чисельність населення менше за 300 тис. чол.;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в) рішення про погодження умов та обсягів здійснення місцевих запозичень та надання місцевих гарантій приймаються Мінфіном на підставі внутрішнього переконання.</a:t>
            </a:r>
          </a:p>
          <a:p>
            <a:pPr algn="just"/>
            <a:endParaRPr lang="uk-UA" b="1" dirty="0" smtClean="0"/>
          </a:p>
        </p:txBody>
      </p:sp>
      <p:pic>
        <p:nvPicPr>
          <p:cNvPr id="8" name="Рисунок 7" descr="mon1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ПЕРШІ ЗДОБУТКИ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Рисунок 4" descr="mon14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856662" cy="5040312"/>
          </a:xfrm>
        </p:spPr>
        <p:txBody>
          <a:bodyPr/>
          <a:lstStyle/>
          <a:p>
            <a:pPr marL="342900" indent="-342900" algn="just" eaLnBrk="1" hangingPunct="1"/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Зміни до бюджетного та податкового законодавства кардинально змінили якість фінансового забезпечення територіальних громад:</a:t>
            </a:r>
          </a:p>
          <a:p>
            <a:pPr marL="342900" indent="-342900" algn="just" eaLnBrk="1" hangingPunct="1">
              <a:buFont typeface="Arial" charset="0"/>
              <a:buChar char="•"/>
            </a:pPr>
            <a:endParaRPr lang="uk-UA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власні ресурси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місцевих бюджетів зросли майже </a:t>
            </a: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втричі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Органи місцевого самоврядування отримали реальні ресурси для вирішення питань місцевого значення (ЖКГ, благоустрій, місцеві соціально-економічні програми, оновлення інфраструктури);</a:t>
            </a:r>
          </a:p>
          <a:p>
            <a:pPr marL="342900" indent="-342900" algn="just" eaLnBrk="1" hangingPunct="1">
              <a:buFont typeface="Arial" charset="0"/>
              <a:buChar char="•"/>
            </a:pPr>
            <a:endParaRPr lang="uk-UA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посилено відповідальність профільних міністерств за належне фінансування освітньої та медичної галузей. Їх зобов’язано реформувати систему соціальних стандартів та оновити фінансові нормативи бюджетної забезпеченості. Це перший крок до </a:t>
            </a: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100%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забезпечення </a:t>
            </a: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делегованих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державою місцевому самоврядуванню повноважень;</a:t>
            </a:r>
          </a:p>
          <a:p>
            <a:pPr marL="342900" indent="-342900" algn="just" eaLnBrk="1" hangingPunct="1"/>
            <a:endParaRPr lang="ru-RU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ПЕРШІ ЗДОБУТКИ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Рисунок 4" descr="mon14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856662" cy="5040312"/>
          </a:xfrm>
        </p:spPr>
        <p:txBody>
          <a:bodyPr/>
          <a:lstStyle/>
          <a:p>
            <a:pPr marL="342900" indent="-342900" algn="just" eaLnBrk="1" hangingPunct="1"/>
            <a:endParaRPr lang="uk-UA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до категорії місцевих податків переведено плату за землю. Це перший крок до запровадження </a:t>
            </a: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повсюдності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місцевого самоврядування;</a:t>
            </a:r>
          </a:p>
          <a:p>
            <a:pPr marL="342900" indent="-342900" algn="just" eaLnBrk="1" hangingPunct="1">
              <a:buFont typeface="Arial" charset="0"/>
              <a:buChar char="•"/>
            </a:pPr>
            <a:endParaRPr lang="uk-UA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запроваджено оподаткування комерційної та нежитлової нерухомості;</a:t>
            </a:r>
          </a:p>
          <a:p>
            <a:pPr marL="342900" indent="-342900" algn="just" eaLnBrk="1" hangingPunct="1">
              <a:buFont typeface="Arial" charset="0"/>
              <a:buChar char="•"/>
            </a:pPr>
            <a:endParaRPr lang="uk-UA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182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міста отримали можливість здійснювати зовнішні місцеві запозичення. Раніше таких міст було всього </a:t>
            </a: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16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;</a:t>
            </a:r>
          </a:p>
          <a:p>
            <a:pPr marL="342900" indent="-342900" algn="just" eaLnBrk="1" hangingPunct="1">
              <a:buFont typeface="Arial" charset="0"/>
              <a:buChar char="•"/>
            </a:pPr>
            <a:endParaRPr lang="uk-UA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buFont typeface="Arial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запроваджено принцип </a:t>
            </a:r>
            <a:r>
              <a:rPr lang="uk-UA" sz="20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“мовчазної</a:t>
            </a: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sz="20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згоди”</a:t>
            </a:r>
            <a:r>
              <a:rPr lang="uk-UA" sz="2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при здійсненні місцевих запозичень та наданні місцевих гарантій. Обслуговування місцевого боргу віднесено до захищених видатків;</a:t>
            </a:r>
            <a:endParaRPr lang="ru-RU" sz="20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>
          <a:xfrm>
            <a:off x="107950" y="44450"/>
            <a:ext cx="8758238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Податок на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нерухомість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50825" y="981075"/>
            <a:ext cx="8758238" cy="827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Скорочено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пільги по сплаті податку в залежності від розміру площі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3059113" y="2492375"/>
            <a:ext cx="2881312" cy="17287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 право органів місцевого самоврядування встановлювати коефіцієнти для оподаткування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6040438" y="2492375"/>
            <a:ext cx="2968625" cy="2379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 можливість запровадження пільг органами місцевого самоврядування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індивідуальних пільг)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50825" y="2492375"/>
            <a:ext cx="2736850" cy="17287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 ставки оподаткування нерухомості до 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розміру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МЗП 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кв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</a:t>
            </a: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загальної площі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4140200" y="4584700"/>
            <a:ext cx="1641475" cy="576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ЗОНАЛЬНИЙ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3708400" y="5434013"/>
            <a:ext cx="2073275" cy="4429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КАТЕГОРІАЛЬНИЙ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/>
          </a:p>
        </p:txBody>
      </p:sp>
      <p:sp>
        <p:nvSpPr>
          <p:cNvPr id="16" name="Стрілка вниз 15"/>
          <p:cNvSpPr/>
          <p:nvPr/>
        </p:nvSpPr>
        <p:spPr>
          <a:xfrm>
            <a:off x="1187450" y="1989138"/>
            <a:ext cx="504825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8" name="Стрілка вниз 17"/>
          <p:cNvSpPr/>
          <p:nvPr/>
        </p:nvSpPr>
        <p:spPr>
          <a:xfrm>
            <a:off x="4176713" y="1989138"/>
            <a:ext cx="53975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9" name="Стрілка вниз 18"/>
          <p:cNvSpPr/>
          <p:nvPr/>
        </p:nvSpPr>
        <p:spPr>
          <a:xfrm>
            <a:off x="7019925" y="2024063"/>
            <a:ext cx="519113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1" name="Стрілка кутом догори 20"/>
          <p:cNvSpPr/>
          <p:nvPr/>
        </p:nvSpPr>
        <p:spPr>
          <a:xfrm rot="5400000">
            <a:off x="3512344" y="4344194"/>
            <a:ext cx="750887" cy="504825"/>
          </a:xfrm>
          <a:prstGeom prst="bentUp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2" name="Стрілка кутом догори 21"/>
          <p:cNvSpPr/>
          <p:nvPr/>
        </p:nvSpPr>
        <p:spPr>
          <a:xfrm rot="5400000">
            <a:off x="2670175" y="4727576"/>
            <a:ext cx="1544637" cy="531812"/>
          </a:xfrm>
          <a:prstGeom prst="bentUpArrow">
            <a:avLst>
              <a:gd name="adj1" fmla="val 25000"/>
              <a:gd name="adj2" fmla="val 25000"/>
              <a:gd name="adj3" fmla="val 3631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ПЕРШІ ЗДОБУТКИ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Рисунок 4" descr="mon14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856662" cy="5040312"/>
          </a:xfrm>
        </p:spPr>
        <p:txBody>
          <a:bodyPr>
            <a:normAutofit/>
          </a:bodyPr>
          <a:lstStyle/>
          <a:p>
            <a:pPr marL="342900" indent="-342900" algn="just" eaLnBrk="1" hangingPunct="1"/>
            <a:endParaRPr lang="uk-UA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 місцевими бюджетами закріплено 5% акцизу з тютюнових виробів, алкогольних напоїв та нафтопродуктів (орієнтовні надходження 8,1 млрд. грн.). Ці кошти в 2015 році можуть бути спрямовані місцевою владою на комунальне дорожнє господарство.</a:t>
            </a:r>
          </a:p>
          <a:p>
            <a:pPr marL="342900" indent="-342900" algn="just"/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 минулих роках міста, селища та села вимушені були чекати кошти на свої дороги у вигляді субвенції з державного бюджету (2,4 млрд. грн.), яка надходила нерівномірно. Держава визначала місцевій владі які об’єкти і в яких обсягах фінансувати.</a:t>
            </a:r>
          </a:p>
          <a:p>
            <a:pPr marL="342900" indent="-342900" algn="just"/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 новою системою органи місцевого самоврядування отримають ці кошти напряму через місцеві акцизи та використають на власний розсуд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ПЕРШІ ЗДОБУТКИ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Рисунок 4" descr="mon14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856662" cy="5040312"/>
          </a:xfrm>
        </p:spPr>
        <p:txBody>
          <a:bodyPr>
            <a:normAutofit/>
          </a:bodyPr>
          <a:lstStyle/>
          <a:p>
            <a:pPr marL="342900" indent="-342900" algn="just" eaLnBrk="1" hangingPunct="1"/>
            <a:endParaRPr lang="uk-UA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відновлено місцевий транспортний податок (орієнтовні надходження 0,4 млрд. грн.);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розширено права органів місцевого самоврядування по встановленню ставок та пільг з місцевих податків та зборів. Економія місцевих бюджетів за відсутності загальнодержавних пільг може скласти 1 млрд. грн.;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органи місцевого самоврядування отримали право обслуговувати власні надходження своїх бюджетних установ та фонди розвитку в державних банках;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закладено механізми стимулювання громад до об’єднання. Об’єднані відповідно до перспективного плану громади отримають дохідну базу та видаткові повноваження як у міст обласного значення.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ПЕРШІ ЗДОБУТКИ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Рисунок 4" descr="mon14-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628775"/>
            <a:ext cx="8856662" cy="1152525"/>
          </a:xfrm>
        </p:spPr>
        <p:txBody>
          <a:bodyPr/>
          <a:lstStyle/>
          <a:p>
            <a:pPr marL="342900" indent="-342900" algn="just" eaLnBrk="1" hangingPunct="1"/>
            <a:r>
              <a:rPr lang="uk-UA" sz="2000" smtClean="0">
                <a:solidFill>
                  <a:schemeClr val="tx1"/>
                </a:solidFill>
                <a:latin typeface="Arial" charset="0"/>
                <a:cs typeface="Arial" charset="0"/>
              </a:rPr>
              <a:t>Нова система вирівнювання дозволяє залишати більшу частину коштів на місцях. Органи місцевого самоврядування стали менше залежати від прийнятих в центрі рішень.</a:t>
            </a:r>
            <a:endParaRPr lang="ru-RU" sz="20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83568" y="2636912"/>
          <a:ext cx="813690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98" name="Подзаголовок 3"/>
          <p:cNvSpPr txBox="1">
            <a:spLocks/>
          </p:cNvSpPr>
          <p:nvPr/>
        </p:nvSpPr>
        <p:spPr bwMode="auto">
          <a:xfrm>
            <a:off x="395288" y="6092825"/>
            <a:ext cx="8461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uk-UA" sz="1600" i="1">
                <a:latin typeface="Arial" charset="0"/>
              </a:rPr>
              <a:t>Дотаційність  місцевих бюджетів в 2014-2015 роках, %</a:t>
            </a:r>
            <a:endParaRPr lang="uk-UA" sz="1600" i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ПЕРСПЕКТИВИ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Рисунок 4" descr="mon14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856662" cy="5040312"/>
          </a:xfrm>
        </p:spPr>
        <p:txBody>
          <a:bodyPr>
            <a:normAutofit/>
          </a:bodyPr>
          <a:lstStyle/>
          <a:p>
            <a:pPr marL="342900" indent="-342900" algn="just" eaLnBrk="1" hangingPunct="1"/>
            <a:endParaRPr lang="uk-UA" sz="2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затвердження Порядку обслуговування коштів місцевих бюджетів у частині бюджету розвитку та власних надходжень бюджетних установ в установах банків державного сектору;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уточнення норм щодо 5-денного терміну виконання платіжних доручень органів місцевого самоврядування казначейською службою – без врахування умови виконання доходів зведеного бюджету України;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запровадження відповідальності Держказначейства за невчасне проведення платіжних доручень місцевих бюджетів;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ПЕРСПЕКТИВИ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Рисунок 4" descr="mon14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856662" cy="5040312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uk-UA" sz="2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запровадження субвенції обласним та/або районним бюджетам для фінансування доріг загального користування місцевого значення. Джерело: 15% загальнодержавного акцизного податку (3,5 млрд. грн.). Розподіл на основі формульних розрахунків з врахуванням протяжності доріг та чисельності населення;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3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затвердження державних соціальних стандартів і нормативів в описовому та вартісному вигляді за кожним із делегованих державою місцевому самоврядуванню повноважень </a:t>
            </a:r>
            <a:r>
              <a:rPr lang="uk-UA" sz="1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(мінімальне та максимальне значення в залежності від обсягу ресурсу)</a:t>
            </a:r>
            <a:r>
              <a:rPr lang="uk-UA" sz="2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3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внесення змін до нормативно-правових актів, що регламентують застосування галузевих стандартів надання соціальних послуг та нормативів при здійсненні видатків з місцевих бюджетів </a:t>
            </a:r>
            <a:r>
              <a:rPr lang="uk-UA" sz="19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(можливість коригування їх вартісної величини залежно від зміни цін та інших умов їх формування);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5048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uk-UA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ДЕЦЕНТРАЛІЗАЦІЯ</a:t>
            </a:r>
            <a:r>
              <a:rPr lang="uk-UA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ПЕРСПЕКТИВИ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388" y="1484313"/>
            <a:ext cx="8856662" cy="504031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uk-UA" sz="2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запровадження </a:t>
            </a: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сплати ПДФО до бюджетів за місцем ведення господарської діяльності, а не за місцем реєстрації суб’єкта господарювання</a:t>
            </a:r>
            <a:r>
              <a:rPr lang="uk-UA" sz="23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3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надання права комунальним підприємствам використовувати спрощену систему оподаткування;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списання заборгованості місцевих бюджетів за середньостроковими позиками минулих років (майже 9,8 млрд. грн.)</a:t>
            </a:r>
            <a:r>
              <a:rPr lang="ru-RU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шляхом </a:t>
            </a: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випуску та погашення облігацій внутрішньої державної позики;</a:t>
            </a: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підвищення ефективності місцевих податків та зборів (нерухомість, транспортний, туристичний</a:t>
            </a:r>
            <a:r>
              <a:rPr lang="uk-UA" sz="210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uk-UA" sz="2100" smtClean="0">
                <a:solidFill>
                  <a:schemeClr val="tx1"/>
                </a:solidFill>
                <a:latin typeface="Arial" charset="0"/>
                <a:cs typeface="Arial" charset="0"/>
              </a:rPr>
              <a:t>паркування</a:t>
            </a:r>
            <a:r>
              <a:rPr lang="uk-UA" sz="21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).</a:t>
            </a:r>
          </a:p>
          <a:p>
            <a:pPr marL="342900" indent="-342900" algn="just">
              <a:buFont typeface="Arial" charset="0"/>
              <a:buChar char="•"/>
            </a:pPr>
            <a:endParaRPr lang="uk-UA" sz="23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uk-UA" sz="23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>
              <a:buFont typeface="Arial" charset="0"/>
              <a:buChar char="•"/>
            </a:pPr>
            <a:endParaRPr lang="uk-UA" sz="21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7171" name="Рисунок 4" descr="mon14-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021288"/>
            <a:ext cx="6400800" cy="64807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Загальна забезпеченість делегованих повноважень, %</a:t>
            </a:r>
            <a:endParaRPr lang="ru-RU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1. Делеговані повноваження органів місцевого самоврядування не забезпечені фінансовими ресурсами необхідними для їх виконання, що знижує якість публічних послуг. Останні чотири роки держава на 20% не додає коштів місцевому самоврядування на передані йому повноваження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2050" name="Диаграмма 1"/>
          <p:cNvPicPr>
            <a:picLocks noChangeArrowheads="1"/>
          </p:cNvPicPr>
          <p:nvPr/>
        </p:nvPicPr>
        <p:blipFill>
          <a:blip r:embed="rId2" cstate="print"/>
          <a:srcRect b="-102"/>
          <a:stretch>
            <a:fillRect/>
          </a:stretch>
        </p:blipFill>
        <p:spPr bwMode="auto">
          <a:xfrm>
            <a:off x="683568" y="2420888"/>
            <a:ext cx="799288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mon14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b="1" dirty="0" smtClean="0"/>
          </a:p>
          <a:p>
            <a:pPr algn="ctr"/>
            <a:r>
              <a:rPr lang="uk-UA" sz="3600" b="1" dirty="0" smtClean="0"/>
              <a:t>ДЯКУЮ ЗА УВАГУ!</a:t>
            </a:r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endParaRPr lang="uk-UA" b="1" dirty="0" smtClean="0"/>
          </a:p>
          <a:p>
            <a:pPr algn="ctr"/>
            <a:r>
              <a:rPr lang="uk-UA" b="1" dirty="0" smtClean="0"/>
              <a:t>044 486 28 41</a:t>
            </a:r>
          </a:p>
          <a:p>
            <a:pPr algn="ctr"/>
            <a:r>
              <a:rPr lang="uk-UA" b="1" dirty="0" smtClean="0"/>
              <a:t>096 587 40 80 </a:t>
            </a:r>
          </a:p>
          <a:p>
            <a:pPr algn="ctr"/>
            <a:r>
              <a:rPr lang="en-US" b="1" dirty="0" smtClean="0"/>
              <a:t>slobozhan@auc.org.ua</a:t>
            </a:r>
            <a:endParaRPr lang="uk-UA" b="1" dirty="0" smtClean="0"/>
          </a:p>
        </p:txBody>
      </p:sp>
      <p:pic>
        <p:nvPicPr>
          <p:cNvPr id="6" name="Рисунок 5" descr="mon1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021288"/>
            <a:ext cx="8496944" cy="64807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Рівень фінансової забезпеченості бюджетних галузей в 2014 році, %</a:t>
            </a:r>
            <a:endParaRPr lang="ru-RU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36296" y="3356992"/>
            <a:ext cx="129614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99592" y="2204864"/>
          <a:ext cx="7344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Рисунок 9" descr="mon14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021288"/>
            <a:ext cx="8280920" cy="64807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Частка видатків на власні повноваження в структурі видатків місцевих бюджетів, %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2. Органи місцевого самоврядування не володіють достатніми ресурсами для реалізації власних повноважень. Частка видатків місцевих бюджетів на реалізацію власних повноважень органів самоврядування найменша серед країн Європи</a:t>
            </a:r>
            <a:endParaRPr lang="ru-RU" b="1" dirty="0"/>
          </a:p>
        </p:txBody>
      </p:sp>
      <p:pic>
        <p:nvPicPr>
          <p:cNvPr id="3074" name="Диаграмма 4"/>
          <p:cNvPicPr>
            <a:picLocks noChangeArrowheads="1"/>
          </p:cNvPicPr>
          <p:nvPr/>
        </p:nvPicPr>
        <p:blipFill>
          <a:blip r:embed="rId2" cstate="print"/>
          <a:srcRect b="-24"/>
          <a:stretch>
            <a:fillRect/>
          </a:stretch>
        </p:blipFill>
        <p:spPr bwMode="auto">
          <a:xfrm>
            <a:off x="611560" y="2276872"/>
            <a:ext cx="828092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mon14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021288"/>
            <a:ext cx="8280920" cy="64807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Рівень бюджетної забезпеченості на 1 мешканця на виконання власних повноважень, %</a:t>
            </a:r>
            <a:endParaRPr lang="ru-RU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3. Рівень бюджетної забезпеченості на утримання і розвиток місцевої інфраструктури у розрахунку на одного жителя в Україні найменший серед країн Європи – 448 грн. Час оновлення основних фондів місцевого самоврядування (їх вартість складає 500 млрд. грн.) при діючій системі фінансового забезпечення місцевого самоврядування більше 58 років</a:t>
            </a:r>
            <a:endParaRPr lang="ru-RU" b="1" dirty="0"/>
          </a:p>
        </p:txBody>
      </p:sp>
      <p:pic>
        <p:nvPicPr>
          <p:cNvPr id="4098" name="Диаграмма 3"/>
          <p:cNvPicPr>
            <a:picLocks noChangeArrowheads="1"/>
          </p:cNvPicPr>
          <p:nvPr/>
        </p:nvPicPr>
        <p:blipFill>
          <a:blip r:embed="rId2" cstate="print"/>
          <a:srcRect b="-61"/>
          <a:stretch>
            <a:fillRect/>
          </a:stretch>
        </p:blipFill>
        <p:spPr bwMode="auto">
          <a:xfrm>
            <a:off x="755576" y="2708920"/>
            <a:ext cx="777686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mon14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021288"/>
            <a:ext cx="8424936" cy="64807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Питома вага обсягу власних доходів  місцевих бюджетів, спрямованих на забезпечення делегованих повноважень, %</a:t>
            </a:r>
            <a:endParaRPr lang="ru-RU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4. Органи місцевого самоврядування для забезпечення стабільного виконання делегованих державою повноважень змушені щорічно відволікати все більшу частку своїх, і без того мізерних, власних ресурсів від реалізації самоврядних повноважень, покладених на них законодавством </a:t>
            </a:r>
            <a:endParaRPr lang="ru-RU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611560" y="2420888"/>
          <a:ext cx="8136904" cy="339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Рисунок 10" descr="mon14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021288"/>
            <a:ext cx="8280920" cy="64807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Обсяги заблокованих казначейством коштів місцевих бюджетів за період з 01.10.2012 по 01.10.2014 рр., млрд. грн.</a:t>
            </a:r>
            <a:endParaRPr lang="ru-RU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5</a:t>
            </a:r>
            <a:r>
              <a:rPr lang="uk-UA" b="1" dirty="0" smtClean="0"/>
              <a:t>. Органи місцевого самоврядування не мають можливості розпоряджатися своїми коштами, оскільки вони блокуються в системі Державного казначейства України. </a:t>
            </a:r>
            <a:endParaRPr lang="ru-RU" b="1" dirty="0"/>
          </a:p>
        </p:txBody>
      </p:sp>
      <p:pic>
        <p:nvPicPr>
          <p:cNvPr id="8" name="Рисунок 7" descr="mon1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/>
        </p:nvGraphicFramePr>
        <p:xfrm>
          <a:off x="827584" y="2132856"/>
          <a:ext cx="784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021288"/>
            <a:ext cx="8280920" cy="648072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6. Неякісне бюджетне планування на центральному рівні призводить до формування колосального дефіциту місцевих бюджетів та погіршення якості публічних послуг, що надаються органами місцевого самоврядування. 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У 2013 році із 692 місцевих бюджетів, що мають прямі міжбюджетні відносини з Державним бюджетом, не виконали розрахункові показники Міністерства фінансів 472 бюджети – тобто більше 68%. 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Обсяг заборгованості органів місцевого самоврядування по позикам, які бралися для виправлення прорахунків у бюджетному планування складає більше 9,8 млрд. грн.</a:t>
            </a:r>
            <a:endParaRPr lang="ru-RU" b="1" dirty="0"/>
          </a:p>
        </p:txBody>
      </p:sp>
      <p:pic>
        <p:nvPicPr>
          <p:cNvPr id="7" name="Рисунок 6" descr="mon1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021288"/>
            <a:ext cx="8280920" cy="648072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7</a:t>
            </a:r>
            <a:r>
              <a:rPr lang="uk-UA" b="1" dirty="0" smtClean="0"/>
              <a:t>. Діюча система соціальних стандартів та нормативів не містить чіткого визначення вартості публічної послуги відповідно до соціального стандарту і не забезпечує відповідності між обсягом фінансування та вартістю публічної послуги, що надається на рівні місцевого самоврядування. 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u="sng" dirty="0" smtClean="0"/>
              <a:t>Внаслідок цього: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а) розмір та умови оплати праці </a:t>
            </a:r>
            <a:r>
              <a:rPr lang="uk-UA" b="1" dirty="0" err="1" smtClean="0"/>
              <a:t>бюджетників</a:t>
            </a:r>
            <a:r>
              <a:rPr lang="uk-UA" b="1" dirty="0" smtClean="0"/>
              <a:t> є гіршими ніж в приватному секторі економіки, що призводить до браку кваліфікованих кадрів;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б) якість послуг, що надається в бюджетній сфері не відповідає очікуванням громадян, що призводить до зростання у них незадоволеності владою;</a:t>
            </a:r>
          </a:p>
          <a:p>
            <a:pPr algn="just"/>
            <a:endParaRPr lang="uk-UA" b="1" dirty="0" smtClean="0"/>
          </a:p>
          <a:p>
            <a:pPr algn="just"/>
            <a:r>
              <a:rPr lang="uk-UA" b="1" dirty="0" smtClean="0"/>
              <a:t>в) бюджетні установи не мають коштів на належне матеріально-технічне забезпечення.</a:t>
            </a:r>
            <a:endParaRPr lang="ru-RU" b="1" dirty="0"/>
          </a:p>
        </p:txBody>
      </p:sp>
      <p:pic>
        <p:nvPicPr>
          <p:cNvPr id="7" name="Рисунок 6" descr="mon14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0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1171</Words>
  <Application>Microsoft Office PowerPoint</Application>
  <PresentationFormat>Экран (4:3)</PresentationFormat>
  <Paragraphs>129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Бюджетна децентралізація: здобутки та перспективи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ДЕЦЕНТРАЛІЗАЦІЯ: ПЕРШІ ЗДОБУТКИ</vt:lpstr>
      <vt:lpstr>ДЕЦЕНТРАЛІЗАЦІЯ: ПЕРШІ ЗДОБУТКИ</vt:lpstr>
      <vt:lpstr>Слайд 13</vt:lpstr>
      <vt:lpstr>ДЕЦЕНТРАЛІЗАЦІЯ: ПЕРШІ ЗДОБУТКИ</vt:lpstr>
      <vt:lpstr>ДЕЦЕНТРАЛІЗАЦІЯ: ПЕРШІ ЗДОБУТКИ</vt:lpstr>
      <vt:lpstr>ДЕЦЕНТРАЛІЗАЦІЯ: ПЕРШІ ЗДОБУТКИ</vt:lpstr>
      <vt:lpstr>ДЕЦЕНТРАЛІЗАЦІЯ: ПЕРСПЕКТИВИ</vt:lpstr>
      <vt:lpstr>ДЕЦЕНТРАЛІЗАЦІЯ: ПЕРСПЕКТИВИ</vt:lpstr>
      <vt:lpstr>ДЕЦЕНТРАЛІЗАЦІЯ: ПЕРСПЕКТИВИ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Стан виконання місцевих бюджетів у 2014 році та пропозиції Асоціації міст України щодо бюджетної децентралізації на 2015 рік </dc:title>
  <cp:lastModifiedBy>o_slobojan</cp:lastModifiedBy>
  <cp:revision>44</cp:revision>
  <dcterms:modified xsi:type="dcterms:W3CDTF">2015-04-03T06:31:06Z</dcterms:modified>
</cp:coreProperties>
</file>